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432" r:id="rId2"/>
    <p:sldId id="429" r:id="rId3"/>
    <p:sldId id="334" r:id="rId4"/>
    <p:sldId id="430" r:id="rId5"/>
    <p:sldId id="431" r:id="rId6"/>
    <p:sldId id="262" r:id="rId7"/>
    <p:sldId id="263" r:id="rId8"/>
    <p:sldId id="264" r:id="rId9"/>
    <p:sldId id="331" r:id="rId10"/>
    <p:sldId id="435" r:id="rId11"/>
    <p:sldId id="437" r:id="rId12"/>
    <p:sldId id="438" r:id="rId13"/>
    <p:sldId id="439" r:id="rId14"/>
    <p:sldId id="443" r:id="rId15"/>
    <p:sldId id="440" r:id="rId16"/>
    <p:sldId id="441" r:id="rId17"/>
    <p:sldId id="442" r:id="rId18"/>
    <p:sldId id="380" r:id="rId19"/>
    <p:sldId id="391" r:id="rId20"/>
    <p:sldId id="281" r:id="rId21"/>
    <p:sldId id="389" r:id="rId22"/>
    <p:sldId id="390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7"/>
    <p:restoredTop sz="94609"/>
  </p:normalViewPr>
  <p:slideViewPr>
    <p:cSldViewPr snapToGrid="0">
      <p:cViewPr varScale="1">
        <p:scale>
          <a:sx n="196" d="100"/>
          <a:sy n="196" d="100"/>
        </p:scale>
        <p:origin x="600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habr.com/ru/companies/otus/articles/71276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583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Join, exists, </a:t>
            </a:r>
            <a:r>
              <a:rPr lang="ru-RU" spc="-10" dirty="0">
                <a:solidFill>
                  <a:srgbClr val="FFFFFF"/>
                </a:solidFill>
              </a:rPr>
              <a:t>вложенные запросы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8AB-E2FA-0A49-A6CD-4E6172AA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Подзапросы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90EA-5F1B-4B4F-96C8-5A263A2C985D}"/>
              </a:ext>
            </a:extLst>
          </p:cNvPr>
          <p:cNvSpPr txBox="1"/>
          <p:nvPr/>
        </p:nvSpPr>
        <p:spPr>
          <a:xfrm>
            <a:off x="500550" y="1160735"/>
            <a:ext cx="7515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подзапрос — это </a:t>
            </a:r>
            <a:r>
              <a:rPr lang="en-US" dirty="0"/>
              <a:t>SELECT-</a:t>
            </a:r>
            <a:r>
              <a:rPr lang="ru-RU" dirty="0"/>
              <a:t>запрос, вложенный в другой запрос</a:t>
            </a:r>
          </a:p>
          <a:p>
            <a:endParaRPr lang="ru-RU" dirty="0"/>
          </a:p>
          <a:p>
            <a:r>
              <a:rPr lang="ru-RU" b="0" i="0" u="none" strike="noStrike" dirty="0">
                <a:solidFill>
                  <a:srgbClr val="180620"/>
                </a:solidFill>
                <a:effectLst/>
                <a:latin typeface="MuseoSansCyrl-300"/>
              </a:rPr>
              <a:t>Пример такой задачи — выборка всех записей со значением больше среднего по всей таблице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ED88E-F3EE-3041-89EB-3B68024D54EC}"/>
              </a:ext>
            </a:extLst>
          </p:cNvPr>
          <p:cNvSpPr txBox="1"/>
          <p:nvPr/>
        </p:nvSpPr>
        <p:spPr>
          <a:xfrm>
            <a:off x="577174" y="2224391"/>
            <a:ext cx="43027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-- Выбрать номера билетов </a:t>
            </a:r>
          </a:p>
          <a:p>
            <a:r>
              <a:rPr lang="ru-RU" dirty="0"/>
              <a:t>-- стоимость которых выше среднего по таблице </a:t>
            </a:r>
          </a:p>
          <a:p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/>
              <a:t> amount &gt;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avg(amount)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endParaRPr lang="ru-RU" dirty="0"/>
          </a:p>
          <a:p>
            <a:r>
              <a:rPr lang="ru-RU" dirty="0"/>
              <a:t>	            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</a:t>
            </a:r>
            <a:r>
              <a:rPr lang="en-US" dirty="0"/>
              <a:t> 10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379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между таблицами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4A13C-5835-674C-BAD5-6C273D5C80E0}"/>
              </a:ext>
            </a:extLst>
          </p:cNvPr>
          <p:cNvSpPr txBox="1"/>
          <p:nvPr/>
        </p:nvSpPr>
        <p:spPr>
          <a:xfrm>
            <a:off x="500550" y="1426624"/>
            <a:ext cx="4878259" cy="281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t.passanger_name</a:t>
            </a:r>
            <a:r>
              <a:rPr lang="en-US" sz="1800" dirty="0"/>
              <a:t>, </a:t>
            </a:r>
            <a:r>
              <a:rPr lang="en-US" sz="1800" dirty="0" err="1"/>
              <a:t>b.book_date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tickets 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sz="1800" dirty="0"/>
              <a:t> bookings b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sz="1800" dirty="0"/>
              <a:t> </a:t>
            </a:r>
            <a:r>
              <a:rPr lang="en-US" sz="1800" dirty="0" err="1"/>
              <a:t>t.book_ref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= </a:t>
            </a:r>
            <a:r>
              <a:rPr lang="en-US" sz="1800" dirty="0" err="1">
                <a:solidFill>
                  <a:schemeClr val="tx1"/>
                </a:solidFill>
              </a:rPr>
              <a:t>b.book_ref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b.book_date</a:t>
            </a:r>
            <a:r>
              <a:rPr lang="en-US" sz="1800" dirty="0"/>
              <a:t> &gt;=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‘2017-06-01’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t.passanger_name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‘%VLADIMIR%’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3187F-6898-5442-BB06-5FDB8FE01E2A}"/>
              </a:ext>
            </a:extLst>
          </p:cNvPr>
          <p:cNvGrpSpPr/>
          <p:nvPr/>
        </p:nvGrpSpPr>
        <p:grpSpPr>
          <a:xfrm>
            <a:off x="5566405" y="1890843"/>
            <a:ext cx="3454745" cy="1655233"/>
            <a:chOff x="4231540" y="1391489"/>
            <a:chExt cx="3454745" cy="1655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969659-183E-6C4C-9B23-DFDA6076F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32" t="73856" r="57443"/>
            <a:stretch/>
          </p:blipFill>
          <p:spPr>
            <a:xfrm>
              <a:off x="4231540" y="1391489"/>
              <a:ext cx="1812579" cy="1655233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1649CD-5E54-104F-A176-680279C3F980}"/>
                </a:ext>
              </a:extLst>
            </p:cNvPr>
            <p:cNvSpPr/>
            <p:nvPr/>
          </p:nvSpPr>
          <p:spPr>
            <a:xfrm>
              <a:off x="4396902" y="1979156"/>
              <a:ext cx="145915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B977F-F253-0A4E-A688-02D8B25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82" t="77024" r="40080" b="4353"/>
            <a:stretch/>
          </p:blipFill>
          <p:spPr>
            <a:xfrm>
              <a:off x="6037634" y="1589089"/>
              <a:ext cx="1648651" cy="117901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CDEAAE2-C484-B640-B3D8-5D51E4D29040}"/>
                </a:ext>
              </a:extLst>
            </p:cNvPr>
            <p:cNvSpPr/>
            <p:nvPr/>
          </p:nvSpPr>
          <p:spPr>
            <a:xfrm>
              <a:off x="6274926" y="1938645"/>
              <a:ext cx="123217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333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бывает </a:t>
            </a:r>
            <a:r>
              <a:rPr lang="en-US" dirty="0"/>
              <a:t>join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D55B2-728E-D049-ABAF-FD42E65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38" y="1073150"/>
            <a:ext cx="4878600" cy="38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несколькими таблицами: </a:t>
            </a:r>
            <a:r>
              <a:rPr lang="en-US" dirty="0"/>
              <a:t>UNION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объединение)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E0C44-C390-5F44-846D-86D526A93606}"/>
              </a:ext>
            </a:extLst>
          </p:cNvPr>
          <p:cNvSpPr txBox="1"/>
          <p:nvPr/>
        </p:nvSpPr>
        <p:spPr>
          <a:xfrm>
            <a:off x="500551" y="1426624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Объединение таблиц оператором </a:t>
            </a:r>
            <a:r>
              <a:rPr lang="en-US" b="0" i="0" u="none" strike="noStrike" dirty="0">
                <a:effectLst/>
                <a:latin typeface="font500"/>
              </a:rPr>
              <a:t>UNION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выполняется для таблиц никак не связанных, но со схожей структурой.</a:t>
            </a:r>
            <a:endParaRPr lang="en-US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ru-RU" dirty="0">
                <a:effectLst/>
                <a:latin typeface="Roboto" panose="02000000000000000000" pitchFamily="2" charset="0"/>
              </a:rPr>
              <a:t>выведем номера рейсов, которые вылетали или прилетали в московские аэропорты </a:t>
            </a:r>
            <a:endParaRPr lang="ru-RU" sz="11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822B3-ADFE-C547-A579-ABB70C06C1C1}"/>
              </a:ext>
            </a:extLst>
          </p:cNvPr>
          <p:cNvSpPr txBox="1"/>
          <p:nvPr/>
        </p:nvSpPr>
        <p:spPr>
          <a:xfrm>
            <a:off x="500550" y="2464340"/>
            <a:ext cx="6995826" cy="23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departure_airport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'departure'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f.departure_airport</a:t>
            </a:r>
            <a:r>
              <a:rPr lang="en-US" dirty="0"/>
              <a:t> 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'Moscow’ 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arrival_airport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'arrival'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f.arrival_airport</a:t>
            </a:r>
            <a:r>
              <a:rPr lang="ru-RU" dirty="0"/>
              <a:t> </a:t>
            </a:r>
            <a:r>
              <a:rPr lang="en-US" dirty="0"/>
              <a:t>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'Moscow'</a:t>
            </a:r>
          </a:p>
        </p:txBody>
      </p:sp>
    </p:spTree>
    <p:extLst>
      <p:ext uri="{BB962C8B-B14F-4D97-AF65-F5344CB8AC3E}">
        <p14:creationId xmlns:p14="http://schemas.microsoft.com/office/powerpoint/2010/main" val="149711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20 декабря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en-US" sz="2000" dirty="0"/>
              <a:t>Join, exists, </a:t>
            </a:r>
            <a:r>
              <a:rPr lang="ru-RU" sz="2000" dirty="0"/>
              <a:t>вложенные запросы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Библиотеки по работе с данными и визуализациями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pc="-1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pc="-1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5" y="16842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Ключи первичные и вторичные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73825" y="2163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73825" y="264177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Подзапросы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5992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5" y="1393624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5" y="1872375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5" y="2351126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5" y="2829877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5" y="40780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308628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4" idx="1"/>
          </p:cNvCxnSpPr>
          <p:nvPr/>
        </p:nvCxnSpPr>
        <p:spPr>
          <a:xfrm rot="10800000" flipV="1">
            <a:off x="773825" y="3787379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5" y="31205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5" y="4266131"/>
            <a:ext cx="12700" cy="47875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79700364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бывают связи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объединением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Связи между таблицами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9257</TotalTime>
  <Words>770</Words>
  <Application>Microsoft Macintosh PowerPoint</Application>
  <PresentationFormat>On-screen Show (16:9)</PresentationFormat>
  <Paragraphs>158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MuseoSansCyrl-300</vt:lpstr>
      <vt:lpstr>Roboto</vt:lpstr>
      <vt:lpstr>font500</vt:lpstr>
      <vt:lpstr>Roboto</vt:lpstr>
      <vt:lpstr>Arial</vt:lpstr>
      <vt:lpstr>Светлая тема</vt:lpstr>
      <vt:lpstr>Python для Аналитики Join, exists, вложенные запросы</vt:lpstr>
      <vt:lpstr>Проверить, идет ли запись</vt:lpstr>
      <vt:lpstr>Python для аналитики Join, exists, вложенные запросы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Связи между таблицами</vt:lpstr>
      <vt:lpstr>Реляционная модель</vt:lpstr>
      <vt:lpstr>Ключи</vt:lpstr>
      <vt:lpstr>Первичный ключ</vt:lpstr>
      <vt:lpstr>Внешний ключ</vt:lpstr>
      <vt:lpstr>Подзапросы</vt:lpstr>
      <vt:lpstr>Связь между таблицами</vt:lpstr>
      <vt:lpstr>Какой бывает join</vt:lpstr>
      <vt:lpstr>Работа с несколькими таблицами: UNION (объединение)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65</cp:revision>
  <cp:lastPrinted>2023-12-12T08:59:19Z</cp:lastPrinted>
  <dcterms:modified xsi:type="dcterms:W3CDTF">2023-12-20T15:19:53Z</dcterms:modified>
</cp:coreProperties>
</file>